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
  </p:handoutMasterIdLst>
  <p:sldIdLst>
    <p:sldId id="256" r:id="rId2"/>
    <p:sldId id="257" r:id="rId3"/>
  </p:sldIdLst>
  <p:sldSz cx="9144000" cy="6858000" type="screen4x3"/>
  <p:notesSz cx="6858000" cy="9710738"/>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19" autoAdjust="0"/>
    <p:restoredTop sz="99118" autoAdjust="0"/>
  </p:normalViewPr>
  <p:slideViewPr>
    <p:cSldViewPr>
      <p:cViewPr>
        <p:scale>
          <a:sx n="80" d="100"/>
          <a:sy n="80" d="100"/>
        </p:scale>
        <p:origin x="-612"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85537"/>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sz="quarter" idx="1"/>
          </p:nvPr>
        </p:nvSpPr>
        <p:spPr>
          <a:xfrm>
            <a:off x="3884613" y="0"/>
            <a:ext cx="2971800" cy="485537"/>
          </a:xfrm>
          <a:prstGeom prst="rect">
            <a:avLst/>
          </a:prstGeom>
        </p:spPr>
        <p:txBody>
          <a:bodyPr vert="horz" lIns="91440" tIns="45720" rIns="91440" bIns="45720" rtlCol="0"/>
          <a:lstStyle>
            <a:lvl1pPr algn="r">
              <a:defRPr sz="1200"/>
            </a:lvl1pPr>
          </a:lstStyle>
          <a:p>
            <a:fld id="{A63A9D8F-5586-476E-9B8E-E675A71B9646}" type="datetimeFigureOut">
              <a:rPr lang="pt-BR" smtClean="0"/>
              <a:pPr/>
              <a:t>18/1/2013</a:t>
            </a:fld>
            <a:endParaRPr lang="pt-BR"/>
          </a:p>
        </p:txBody>
      </p:sp>
      <p:sp>
        <p:nvSpPr>
          <p:cNvPr id="4" name="Espaço Reservado para Rodapé 3"/>
          <p:cNvSpPr>
            <a:spLocks noGrp="1"/>
          </p:cNvSpPr>
          <p:nvPr>
            <p:ph type="ftr" sz="quarter" idx="2"/>
          </p:nvPr>
        </p:nvSpPr>
        <p:spPr>
          <a:xfrm>
            <a:off x="0" y="9223516"/>
            <a:ext cx="2971800" cy="48553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p:cNvSpPr>
            <a:spLocks noGrp="1"/>
          </p:cNvSpPr>
          <p:nvPr>
            <p:ph type="sldNum" sz="quarter" idx="3"/>
          </p:nvPr>
        </p:nvSpPr>
        <p:spPr>
          <a:xfrm>
            <a:off x="3884613" y="9223516"/>
            <a:ext cx="2971800" cy="485537"/>
          </a:xfrm>
          <a:prstGeom prst="rect">
            <a:avLst/>
          </a:prstGeom>
        </p:spPr>
        <p:txBody>
          <a:bodyPr vert="horz" lIns="91440" tIns="45720" rIns="91440" bIns="45720" rtlCol="0" anchor="b"/>
          <a:lstStyle>
            <a:lvl1pPr algn="r">
              <a:defRPr sz="1200"/>
            </a:lvl1pPr>
          </a:lstStyle>
          <a:p>
            <a:fld id="{C7FA38D9-12E6-455C-B312-426A6405048F}" type="slidenum">
              <a:rPr lang="pt-BR" smtClean="0"/>
              <a:pPr/>
              <a:t>‹nº›</a:t>
            </a:fld>
            <a:endParaRPr lang="pt-BR"/>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BR" smtClean="0"/>
              <a:t>Clique para editar o estilo do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C255BDEA-08E8-4359-9356-DD377F93EC24}" type="datetimeFigureOut">
              <a:rPr lang="pt-BR" smtClean="0"/>
              <a:pPr/>
              <a:t>18/1/2013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C255BDEA-08E8-4359-9356-DD377F93EC24}" type="datetimeFigureOut">
              <a:rPr lang="pt-BR" smtClean="0"/>
              <a:pPr/>
              <a:t>18/1/2013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BR" smtClean="0"/>
              <a:t>Clique para editar o estilo do título mestre</a:t>
            </a:r>
            <a:endParaRPr lang="pt-BR"/>
          </a:p>
        </p:txBody>
      </p:sp>
      <p:sp>
        <p:nvSpPr>
          <p:cNvPr id="3" name="Espaço Reservado para Texto Vertical 2"/>
          <p:cNvSpPr>
            <a:spLocks noGrp="1"/>
          </p:cNvSpPr>
          <p:nvPr>
            <p:ph type="body" orient="vert" idx="1"/>
          </p:nvPr>
        </p:nvSpPr>
        <p:spPr>
          <a:xfrm>
            <a:off x="457200" y="274638"/>
            <a:ext cx="6019800" cy="5851525"/>
          </a:xfrm>
        </p:spPr>
        <p:txBody>
          <a:bodyPr vert="eaVert"/>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C255BDEA-08E8-4359-9356-DD377F93EC24}" type="datetimeFigureOut">
              <a:rPr lang="pt-BR" smtClean="0"/>
              <a:pPr/>
              <a:t>18/1/2013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idx="1"/>
          </p:nvPr>
        </p:nvSpPr>
        <p:spPr/>
        <p:txBody>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C255BDEA-08E8-4359-9356-DD377F93EC24}" type="datetimeFigureOut">
              <a:rPr lang="pt-BR" smtClean="0"/>
              <a:pPr/>
              <a:t>18/1/2013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os estilos do texto mestre</a:t>
            </a:r>
          </a:p>
        </p:txBody>
      </p:sp>
      <p:sp>
        <p:nvSpPr>
          <p:cNvPr id="4" name="Espaço Reservado para Data 3"/>
          <p:cNvSpPr>
            <a:spLocks noGrp="1"/>
          </p:cNvSpPr>
          <p:nvPr>
            <p:ph type="dt" sz="half" idx="10"/>
          </p:nvPr>
        </p:nvSpPr>
        <p:spPr/>
        <p:txBody>
          <a:bodyPr/>
          <a:lstStyle/>
          <a:p>
            <a:fld id="{C255BDEA-08E8-4359-9356-DD377F93EC24}" type="datetimeFigureOut">
              <a:rPr lang="pt-BR" smtClean="0"/>
              <a:pPr/>
              <a:t>18/1/2013</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C255BDEA-08E8-4359-9356-DD377F93EC24}" type="datetimeFigureOut">
              <a:rPr lang="pt-BR" smtClean="0"/>
              <a:pPr/>
              <a:t>18/1/2013</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os estilos do texto mestre</a:t>
            </a:r>
          </a:p>
        </p:txBody>
      </p:sp>
      <p:sp>
        <p:nvSpPr>
          <p:cNvPr id="6" name="Espaço Reservado para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C255BDEA-08E8-4359-9356-DD377F93EC24}" type="datetimeFigureOut">
              <a:rPr lang="pt-BR" smtClean="0"/>
              <a:pPr/>
              <a:t>18/1/2013</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estilo do título mestre</a:t>
            </a:r>
            <a:endParaRPr lang="pt-BR"/>
          </a:p>
        </p:txBody>
      </p:sp>
      <p:sp>
        <p:nvSpPr>
          <p:cNvPr id="3" name="Espaço Reservado para Data 2"/>
          <p:cNvSpPr>
            <a:spLocks noGrp="1"/>
          </p:cNvSpPr>
          <p:nvPr>
            <p:ph type="dt" sz="half" idx="10"/>
          </p:nvPr>
        </p:nvSpPr>
        <p:spPr/>
        <p:txBody>
          <a:bodyPr/>
          <a:lstStyle/>
          <a:p>
            <a:fld id="{C255BDEA-08E8-4359-9356-DD377F93EC24}" type="datetimeFigureOut">
              <a:rPr lang="pt-BR" smtClean="0"/>
              <a:pPr/>
              <a:t>18/1/2013</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C255BDEA-08E8-4359-9356-DD377F93EC24}" type="datetimeFigureOut">
              <a:rPr lang="pt-BR" smtClean="0"/>
              <a:pPr/>
              <a:t>18/1/2013</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BR" smtClean="0"/>
              <a:t>Clique para editar o estilo do título mestre</a:t>
            </a:r>
            <a:endParaRPr lang="pt-BR"/>
          </a:p>
        </p:txBody>
      </p:sp>
      <p:sp>
        <p:nvSpPr>
          <p:cNvPr id="3" name="Espaço Reservado para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C255BDEA-08E8-4359-9356-DD377F93EC24}" type="datetimeFigureOut">
              <a:rPr lang="pt-BR" smtClean="0"/>
              <a:pPr/>
              <a:t>18/1/2013</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estilo do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os estilos do texto mestre</a:t>
            </a:r>
          </a:p>
        </p:txBody>
      </p:sp>
      <p:sp>
        <p:nvSpPr>
          <p:cNvPr id="5" name="Espaço Reservado para Data 4"/>
          <p:cNvSpPr>
            <a:spLocks noGrp="1"/>
          </p:cNvSpPr>
          <p:nvPr>
            <p:ph type="dt" sz="half" idx="10"/>
          </p:nvPr>
        </p:nvSpPr>
        <p:spPr/>
        <p:txBody>
          <a:bodyPr/>
          <a:lstStyle/>
          <a:p>
            <a:fld id="{C255BDEA-08E8-4359-9356-DD377F93EC24}" type="datetimeFigureOut">
              <a:rPr lang="pt-BR" smtClean="0"/>
              <a:pPr/>
              <a:t>18/1/2013</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E78EB8F8-F0C3-493A-AEDF-DBA4FBCA2EBA}" type="slidenum">
              <a:rPr lang="pt-BR" smtClean="0"/>
              <a:pPr/>
              <a:t>‹nº›</a:t>
            </a:fld>
            <a:endParaRPr lang="pt-B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estilo do título mestre</a:t>
            </a:r>
            <a:endParaRPr lang="pt-BR"/>
          </a:p>
        </p:txBody>
      </p:sp>
      <p:sp>
        <p:nvSpPr>
          <p:cNvPr id="3" name="Espaço Reservado para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pt-BR" smtClean="0"/>
              <a:t>Clique para editar os estilos do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55BDEA-08E8-4359-9356-DD377F93EC24}" type="datetimeFigureOut">
              <a:rPr lang="pt-BR" smtClean="0"/>
              <a:pPr/>
              <a:t>18/1/2013</a:t>
            </a:fld>
            <a:endParaRPr lang="pt-BR"/>
          </a:p>
        </p:txBody>
      </p:sp>
      <p:sp>
        <p:nvSpPr>
          <p:cNvPr id="5" name="Espaço Reservado para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78EB8F8-F0C3-493A-AEDF-DBA4FBCA2EBA}" type="slidenum">
              <a:rPr lang="pt-BR" smtClean="0"/>
              <a:pPr/>
              <a:t>‹nº›</a:t>
            </a:fld>
            <a:endParaRPr lang="pt-B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p:cNvSpPr>
            <a:spLocks noGrp="1"/>
          </p:cNvSpPr>
          <p:nvPr>
            <p:ph type="title"/>
          </p:nvPr>
        </p:nvSpPr>
        <p:spPr>
          <a:xfrm>
            <a:off x="457200" y="274638"/>
            <a:ext cx="8229600" cy="634082"/>
          </a:xfrm>
        </p:spPr>
        <p:txBody>
          <a:bodyPr>
            <a:normAutofit fontScale="90000"/>
          </a:bodyPr>
          <a:lstStyle/>
          <a:p>
            <a:r>
              <a:rPr lang="pt-BR" dirty="0" smtClean="0"/>
              <a:t>INFORMATIVO – Casa Sol </a:t>
            </a:r>
            <a:br>
              <a:rPr lang="pt-BR" dirty="0" smtClean="0"/>
            </a:br>
            <a:endParaRPr lang="pt-BR" sz="2200" dirty="0"/>
          </a:p>
        </p:txBody>
      </p:sp>
      <p:sp>
        <p:nvSpPr>
          <p:cNvPr id="5" name="Espaço Reservado para Conteúdo 4"/>
          <p:cNvSpPr>
            <a:spLocks noGrp="1"/>
          </p:cNvSpPr>
          <p:nvPr>
            <p:ph sz="half" idx="1"/>
          </p:nvPr>
        </p:nvSpPr>
        <p:spPr>
          <a:xfrm>
            <a:off x="179512" y="1412776"/>
            <a:ext cx="4392488" cy="5141168"/>
          </a:xfrm>
        </p:spPr>
        <p:txBody>
          <a:bodyPr>
            <a:normAutofit fontScale="25000" lnSpcReduction="20000"/>
          </a:bodyPr>
          <a:lstStyle/>
          <a:p>
            <a:pPr marL="0" indent="19050" algn="just">
              <a:buNone/>
            </a:pPr>
            <a:r>
              <a:rPr lang="pt-BR" sz="5600" b="1" dirty="0" smtClean="0"/>
              <a:t>O Que Funciona na Casa Sol?</a:t>
            </a:r>
          </a:p>
          <a:p>
            <a:pPr marL="0" indent="19050" algn="just">
              <a:buNone/>
            </a:pPr>
            <a:endParaRPr lang="pt-BR" sz="4800" b="1" dirty="0" smtClean="0"/>
          </a:p>
          <a:p>
            <a:pPr marL="0" indent="19050" algn="just">
              <a:buNone/>
            </a:pPr>
            <a:r>
              <a:rPr lang="pt-BR" sz="4800" dirty="0" smtClean="0"/>
              <a:t>	A casa sol é a sede da Associação Costumes Artes  que é </a:t>
            </a:r>
            <a:r>
              <a:rPr lang="pt-BR" sz="4400" dirty="0" smtClean="0"/>
              <a:t>uma </a:t>
            </a:r>
            <a:r>
              <a:rPr lang="pt-BR" sz="4400" dirty="0"/>
              <a:t>instituição de economia solidaria que faz </a:t>
            </a:r>
            <a:r>
              <a:rPr lang="pt-BR" sz="4400" dirty="0" smtClean="0"/>
              <a:t>inclusão social</a:t>
            </a:r>
            <a:r>
              <a:rPr lang="pt-BR" sz="4400" dirty="0"/>
              <a:t>, </a:t>
            </a:r>
            <a:r>
              <a:rPr lang="pt-BR" sz="4400" dirty="0" smtClean="0"/>
              <a:t>possibilitando o aumento da renda e  promovendo o desenvolvimento </a:t>
            </a:r>
            <a:r>
              <a:rPr lang="pt-BR" sz="4400" dirty="0"/>
              <a:t>sustentável e solidário </a:t>
            </a:r>
            <a:r>
              <a:rPr lang="pt-BR" sz="4400" dirty="0" smtClean="0"/>
              <a:t>no território. </a:t>
            </a:r>
            <a:r>
              <a:rPr lang="pt-BR" sz="4800" dirty="0" smtClean="0"/>
              <a:t>Onde funciona:</a:t>
            </a:r>
          </a:p>
          <a:p>
            <a:pPr marL="0" indent="19050" algn="just">
              <a:buNone/>
            </a:pPr>
            <a:endParaRPr lang="pt-BR" sz="4800" dirty="0" smtClean="0"/>
          </a:p>
          <a:p>
            <a:pPr lvl="1" algn="just">
              <a:buFont typeface="Wingdings" pitchFamily="2" charset="2"/>
              <a:buChar char="ü"/>
            </a:pPr>
            <a:r>
              <a:rPr lang="pt-BR" sz="4400" dirty="0" smtClean="0"/>
              <a:t>Banco Sol/Banco Comunitário de Desenvolvimento;</a:t>
            </a:r>
          </a:p>
          <a:p>
            <a:pPr lvl="1" algn="just">
              <a:buFont typeface="Wingdings" pitchFamily="2" charset="2"/>
              <a:buChar char="ü"/>
            </a:pPr>
            <a:r>
              <a:rPr lang="pt-BR" sz="4400" dirty="0" smtClean="0"/>
              <a:t>Mulheres do sol/ Fundo Rotativo Solidário;</a:t>
            </a:r>
          </a:p>
          <a:p>
            <a:pPr lvl="1" algn="just">
              <a:buFont typeface="Wingdings" pitchFamily="2" charset="2"/>
              <a:buChar char="ü"/>
            </a:pPr>
            <a:r>
              <a:rPr lang="pt-BR" sz="4800" dirty="0" smtClean="0"/>
              <a:t>Psicanálise através da Clinica Social;</a:t>
            </a:r>
          </a:p>
          <a:p>
            <a:pPr lvl="1" algn="just">
              <a:buFont typeface="Wingdings" pitchFamily="2" charset="2"/>
              <a:buChar char="ü"/>
            </a:pPr>
            <a:r>
              <a:rPr lang="pt-BR" sz="4800" dirty="0" smtClean="0"/>
              <a:t>Atendimento médico – clinico geral e pediatria através da Clinica Social;</a:t>
            </a:r>
          </a:p>
          <a:p>
            <a:pPr lvl="1" algn="just">
              <a:buFont typeface="Wingdings" pitchFamily="2" charset="2"/>
              <a:buChar char="ü"/>
            </a:pPr>
            <a:r>
              <a:rPr lang="pt-BR" sz="4800" dirty="0" smtClean="0"/>
              <a:t>Plenárias do Fórum de Desenvolvimento Comunitário;</a:t>
            </a:r>
          </a:p>
          <a:p>
            <a:pPr lvl="1" algn="just">
              <a:buFont typeface="Wingdings" pitchFamily="2" charset="2"/>
              <a:buChar char="ü"/>
            </a:pPr>
            <a:r>
              <a:rPr lang="pt-BR" sz="4800" dirty="0" smtClean="0"/>
              <a:t>Capacitação para o trabalho com fibra da bananeira/ projeto da cadeia produtiva da bananeira;</a:t>
            </a:r>
          </a:p>
          <a:p>
            <a:pPr lvl="1" algn="just">
              <a:buFont typeface="Wingdings" pitchFamily="2" charset="2"/>
              <a:buChar char="ü"/>
            </a:pPr>
            <a:r>
              <a:rPr lang="pt-BR" sz="4800" dirty="0" smtClean="0"/>
              <a:t>Escola da Economia Solidária;</a:t>
            </a:r>
          </a:p>
          <a:p>
            <a:pPr lvl="1" algn="just">
              <a:buFont typeface="Wingdings" pitchFamily="2" charset="2"/>
              <a:buChar char="ü"/>
            </a:pPr>
            <a:r>
              <a:rPr lang="pt-BR" sz="4800" dirty="0" smtClean="0"/>
              <a:t>Sala de produção;</a:t>
            </a:r>
          </a:p>
          <a:p>
            <a:pPr lvl="1" algn="just">
              <a:buFont typeface="Wingdings" pitchFamily="2" charset="2"/>
              <a:buChar char="ü"/>
            </a:pPr>
            <a:r>
              <a:rPr lang="pt-BR" sz="4800" dirty="0" smtClean="0"/>
              <a:t>Brinquedoteca.</a:t>
            </a:r>
          </a:p>
          <a:p>
            <a:pPr marL="660400" lvl="1" indent="-482600" algn="just">
              <a:buNone/>
            </a:pPr>
            <a:endParaRPr lang="pt-BR" sz="4800" dirty="0" smtClean="0"/>
          </a:p>
          <a:p>
            <a:pPr marL="660400" lvl="1" indent="-31750" algn="just">
              <a:buNone/>
            </a:pPr>
            <a:endParaRPr lang="pt-BR" sz="4800" dirty="0" smtClean="0"/>
          </a:p>
          <a:p>
            <a:pPr marL="660400" lvl="1" indent="-31750" algn="just">
              <a:buNone/>
            </a:pPr>
            <a:r>
              <a:rPr lang="pt-BR" sz="4800" dirty="0" smtClean="0"/>
              <a:t>Para ser atendido por algum destes serviços </a:t>
            </a:r>
            <a:r>
              <a:rPr lang="pt-BR" sz="4800" dirty="0" smtClean="0"/>
              <a:t> </a:t>
            </a:r>
            <a:r>
              <a:rPr lang="pt-BR" sz="4800" dirty="0" smtClean="0"/>
              <a:t>é </a:t>
            </a:r>
            <a:r>
              <a:rPr lang="pt-BR" sz="4800" dirty="0" smtClean="0"/>
              <a:t>preciso  ir</a:t>
            </a:r>
          </a:p>
          <a:p>
            <a:pPr marL="660400" lvl="1" indent="-660400" algn="just">
              <a:buNone/>
            </a:pPr>
            <a:r>
              <a:rPr lang="pt-BR" sz="4800" dirty="0" smtClean="0"/>
              <a:t>a Casa Sol, obter informações de segunda e quarta de 9h as 12h,</a:t>
            </a:r>
          </a:p>
          <a:p>
            <a:pPr marL="660400" lvl="1" indent="-660400" algn="just">
              <a:buNone/>
            </a:pPr>
            <a:r>
              <a:rPr lang="pt-BR" sz="4800" dirty="0" smtClean="0"/>
              <a:t>terça e quinta de 14h as 17h.</a:t>
            </a:r>
          </a:p>
          <a:p>
            <a:pPr>
              <a:buNone/>
            </a:pPr>
            <a:endParaRPr lang="pt-BR" sz="4800" dirty="0" smtClean="0">
              <a:solidFill>
                <a:schemeClr val="tx2">
                  <a:lumMod val="75000"/>
                </a:schemeClr>
              </a:solidFill>
            </a:endParaRPr>
          </a:p>
          <a:p>
            <a:pPr>
              <a:buNone/>
            </a:pPr>
            <a:endParaRPr lang="pt-BR" sz="4800" dirty="0" smtClean="0">
              <a:solidFill>
                <a:schemeClr val="tx2">
                  <a:lumMod val="75000"/>
                </a:schemeClr>
              </a:solidFill>
            </a:endParaRPr>
          </a:p>
          <a:p>
            <a:pPr algn="ctr">
              <a:buNone/>
            </a:pPr>
            <a:endParaRPr lang="pt-BR" sz="4800" dirty="0" smtClean="0">
              <a:solidFill>
                <a:schemeClr val="tx2">
                  <a:lumMod val="75000"/>
                </a:schemeClr>
              </a:solidFill>
            </a:endParaRPr>
          </a:p>
          <a:p>
            <a:pPr algn="just">
              <a:buNone/>
            </a:pPr>
            <a:endParaRPr lang="pt-BR" sz="4000" b="1" dirty="0" smtClean="0">
              <a:solidFill>
                <a:schemeClr val="tx2">
                  <a:lumMod val="75000"/>
                </a:schemeClr>
              </a:solidFill>
            </a:endParaRPr>
          </a:p>
          <a:p>
            <a:pPr>
              <a:buNone/>
            </a:pPr>
            <a:endParaRPr lang="pt-BR" sz="4400" b="1" dirty="0">
              <a:solidFill>
                <a:schemeClr val="tx2">
                  <a:lumMod val="75000"/>
                </a:schemeClr>
              </a:solidFill>
            </a:endParaRPr>
          </a:p>
        </p:txBody>
      </p:sp>
      <p:sp>
        <p:nvSpPr>
          <p:cNvPr id="6" name="Espaço Reservado para Conteúdo 5"/>
          <p:cNvSpPr>
            <a:spLocks noGrp="1"/>
          </p:cNvSpPr>
          <p:nvPr>
            <p:ph sz="half" idx="2"/>
          </p:nvPr>
        </p:nvSpPr>
        <p:spPr>
          <a:xfrm>
            <a:off x="4644008" y="1357298"/>
            <a:ext cx="4320480" cy="5256584"/>
          </a:xfrm>
        </p:spPr>
        <p:txBody>
          <a:bodyPr>
            <a:normAutofit fontScale="25000" lnSpcReduction="20000"/>
          </a:bodyPr>
          <a:lstStyle/>
          <a:p>
            <a:pPr algn="ctr">
              <a:buNone/>
            </a:pPr>
            <a:r>
              <a:rPr lang="pt-BR" sz="7200" b="1" dirty="0" smtClean="0"/>
              <a:t>Convite Assembleia Geral</a:t>
            </a:r>
          </a:p>
          <a:p>
            <a:pPr marL="176213" indent="1588" algn="just">
              <a:lnSpc>
                <a:spcPct val="170000"/>
              </a:lnSpc>
              <a:buNone/>
            </a:pPr>
            <a:r>
              <a:rPr lang="pt-BR" sz="4400" dirty="0" smtClean="0"/>
              <a:t>        </a:t>
            </a:r>
            <a:r>
              <a:rPr lang="pt-BR" sz="4800" dirty="0" smtClean="0"/>
              <a:t>A Diretoria da Associação Costumes Artes convoca todos/as os /as seus associados/as e moradores do território do sol a comparecerem a </a:t>
            </a:r>
            <a:r>
              <a:rPr lang="pt-BR" sz="4800" b="1" dirty="0" smtClean="0"/>
              <a:t>Assembleia Geral  Ordinária  que </a:t>
            </a:r>
            <a:r>
              <a:rPr lang="pt-BR" sz="4800" b="1" u="sng" dirty="0" smtClean="0"/>
              <a:t>acontecerá dia 28 de fevereiro de </a:t>
            </a:r>
            <a:r>
              <a:rPr lang="pt-BR" sz="4800" b="1" dirty="0" smtClean="0"/>
              <a:t>2013, as 18:30h, na Casa Sol,</a:t>
            </a:r>
            <a:r>
              <a:rPr lang="pt-BR" sz="4800" dirty="0" smtClean="0"/>
              <a:t> em Vista Dourada, Cariacica/ES,</a:t>
            </a:r>
            <a:r>
              <a:rPr lang="pt-BR" sz="4800" b="1" dirty="0" smtClean="0"/>
              <a:t> </a:t>
            </a:r>
            <a:r>
              <a:rPr lang="pt-BR" sz="4800" dirty="0" smtClean="0"/>
              <a:t>tendo como assuntos prestação de contas do ano de 2012, plano de ações para 2013 e  informes. </a:t>
            </a:r>
          </a:p>
          <a:p>
            <a:pPr marL="176213" indent="1588" algn="just">
              <a:buNone/>
            </a:pPr>
            <a:endParaRPr lang="pt-BR" sz="4400" dirty="0" smtClean="0">
              <a:solidFill>
                <a:schemeClr val="tx2">
                  <a:lumMod val="75000"/>
                </a:schemeClr>
              </a:solidFill>
            </a:endParaRPr>
          </a:p>
          <a:p>
            <a:pPr algn="ctr">
              <a:buNone/>
            </a:pPr>
            <a:r>
              <a:rPr lang="pt-BR" sz="4400" dirty="0" smtClean="0">
                <a:solidFill>
                  <a:schemeClr val="tx2">
                    <a:lumMod val="75000"/>
                  </a:schemeClr>
                </a:solidFill>
              </a:rPr>
              <a:t>	</a:t>
            </a:r>
            <a:r>
              <a:rPr lang="pt-BR" sz="5600" b="1" dirty="0" smtClean="0"/>
              <a:t>Mercado do Sol </a:t>
            </a:r>
          </a:p>
          <a:p>
            <a:pPr marL="0" indent="0" algn="just" defTabSz="990600">
              <a:buNone/>
            </a:pPr>
            <a:r>
              <a:rPr lang="pt-BR" sz="4800" b="1" dirty="0" smtClean="0"/>
              <a:t>E</a:t>
            </a:r>
            <a:r>
              <a:rPr lang="pt-BR" sz="4800" dirty="0" smtClean="0"/>
              <a:t>spaço de comercialização coletiva  do território, onde produtores e grupos da economia solidária vendem seus produtos, como bananas passas, farinha de banana, banana chips, pão caseiro, húmus de minhoca, bolsas, artesanatos revestidos com fibra da bananeira, papel da fibra da bananeira, camisas dentre outros produtos.</a:t>
            </a:r>
          </a:p>
          <a:p>
            <a:pPr marL="0" indent="0" algn="just">
              <a:buNone/>
            </a:pPr>
            <a:r>
              <a:rPr lang="pt-BR" sz="4800" dirty="0" smtClean="0"/>
              <a:t>	Funciona na Avenida São José, nº3399, Vista Dourada, em frente a oficina do Mineiro, de segunda a sábado de 9h as 17h.</a:t>
            </a:r>
          </a:p>
          <a:p>
            <a:pPr algn="ctr">
              <a:buNone/>
            </a:pPr>
            <a:endParaRPr lang="pt-BR" sz="4400" dirty="0" smtClean="0">
              <a:solidFill>
                <a:schemeClr val="tx2">
                  <a:lumMod val="75000"/>
                </a:schemeClr>
              </a:solidFill>
            </a:endParaRPr>
          </a:p>
        </p:txBody>
      </p:sp>
      <p:sp>
        <p:nvSpPr>
          <p:cNvPr id="9" name="Retângulo 8"/>
          <p:cNvSpPr/>
          <p:nvPr/>
        </p:nvSpPr>
        <p:spPr>
          <a:xfrm>
            <a:off x="6156176" y="764704"/>
            <a:ext cx="2448272" cy="50405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dirty="0" smtClean="0">
                <a:solidFill>
                  <a:schemeClr val="tx1"/>
                </a:solidFill>
              </a:rPr>
              <a:t>Janeiro/2013</a:t>
            </a:r>
            <a:endParaRPr lang="pt-BR" dirty="0">
              <a:solidFill>
                <a:schemeClr val="tx1"/>
              </a:solidFill>
            </a:endParaRPr>
          </a:p>
        </p:txBody>
      </p:sp>
      <p:pic>
        <p:nvPicPr>
          <p:cNvPr id="7" name="Imagem 6"/>
          <p:cNvPicPr/>
          <p:nvPr/>
        </p:nvPicPr>
        <p:blipFill>
          <a:blip r:embed="rId2" cstate="print"/>
          <a:srcRect/>
          <a:stretch>
            <a:fillRect/>
          </a:stretch>
        </p:blipFill>
        <p:spPr bwMode="auto">
          <a:xfrm>
            <a:off x="251520" y="5661248"/>
            <a:ext cx="1238250" cy="813955"/>
          </a:xfrm>
          <a:prstGeom prst="rect">
            <a:avLst/>
          </a:prstGeom>
          <a:noFill/>
          <a:ln w="9525">
            <a:noFill/>
            <a:miter lim="800000"/>
            <a:headEnd/>
            <a:tailEnd/>
          </a:ln>
        </p:spPr>
      </p:pic>
      <p:pic>
        <p:nvPicPr>
          <p:cNvPr id="8" name="Imagem 7"/>
          <p:cNvPicPr/>
          <p:nvPr/>
        </p:nvPicPr>
        <p:blipFill>
          <a:blip r:embed="rId3" cstate="print"/>
          <a:srcRect/>
          <a:stretch>
            <a:fillRect/>
          </a:stretch>
        </p:blipFill>
        <p:spPr bwMode="auto">
          <a:xfrm>
            <a:off x="2459319" y="5805264"/>
            <a:ext cx="960553" cy="648226"/>
          </a:xfrm>
          <a:prstGeom prst="rect">
            <a:avLst/>
          </a:prstGeom>
          <a:noFill/>
          <a:ln w="9525">
            <a:noFill/>
            <a:miter lim="800000"/>
            <a:headEnd/>
            <a:tailEnd/>
          </a:ln>
        </p:spPr>
      </p:pic>
      <p:pic>
        <p:nvPicPr>
          <p:cNvPr id="10" name="Imagem 9" descr="logo Associação - curva"/>
          <p:cNvPicPr/>
          <p:nvPr/>
        </p:nvPicPr>
        <p:blipFill>
          <a:blip r:embed="rId4" cstate="print"/>
          <a:srcRect/>
          <a:stretch>
            <a:fillRect/>
          </a:stretch>
        </p:blipFill>
        <p:spPr bwMode="auto">
          <a:xfrm>
            <a:off x="1298675" y="5805264"/>
            <a:ext cx="1185093" cy="841052"/>
          </a:xfrm>
          <a:prstGeom prst="rect">
            <a:avLst/>
          </a:prstGeom>
          <a:noFill/>
          <a:ln w="9525">
            <a:noFill/>
            <a:miter lim="800000"/>
            <a:headEnd/>
            <a:tailEnd/>
          </a:ln>
        </p:spPr>
      </p:pic>
      <p:pic>
        <p:nvPicPr>
          <p:cNvPr id="11" name="Picture 2"/>
          <p:cNvPicPr>
            <a:picLocks noChangeAspect="1" noChangeArrowheads="1"/>
          </p:cNvPicPr>
          <p:nvPr/>
        </p:nvPicPr>
        <p:blipFill>
          <a:blip r:embed="rId5" cstate="print"/>
          <a:srcRect/>
          <a:stretch>
            <a:fillRect/>
          </a:stretch>
        </p:blipFill>
        <p:spPr bwMode="auto">
          <a:xfrm>
            <a:off x="5148064" y="5290518"/>
            <a:ext cx="3119120" cy="1162818"/>
          </a:xfrm>
          <a:prstGeom prst="rect">
            <a:avLst/>
          </a:prstGeom>
          <a:noFill/>
          <a:ln w="9525">
            <a:noFill/>
            <a:miter lim="800000"/>
            <a:headEnd/>
            <a:tailEnd/>
          </a:ln>
        </p:spPr>
      </p:pic>
      <p:pic>
        <p:nvPicPr>
          <p:cNvPr id="12" name="Imagem 11"/>
          <p:cNvPicPr/>
          <p:nvPr/>
        </p:nvPicPr>
        <p:blipFill>
          <a:blip r:embed="rId6" cstate="print"/>
          <a:srcRect/>
          <a:stretch>
            <a:fillRect/>
          </a:stretch>
        </p:blipFill>
        <p:spPr bwMode="auto">
          <a:xfrm>
            <a:off x="3491880" y="5924128"/>
            <a:ext cx="1224136" cy="529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Conteúdo 4"/>
          <p:cNvSpPr>
            <a:spLocks noGrp="1"/>
          </p:cNvSpPr>
          <p:nvPr>
            <p:ph sz="half" idx="1"/>
          </p:nvPr>
        </p:nvSpPr>
        <p:spPr>
          <a:xfrm>
            <a:off x="251520" y="404664"/>
            <a:ext cx="4104456" cy="5040560"/>
          </a:xfrm>
        </p:spPr>
        <p:txBody>
          <a:bodyPr>
            <a:noAutofit/>
          </a:bodyPr>
          <a:lstStyle/>
          <a:p>
            <a:pPr algn="ctr">
              <a:buNone/>
            </a:pPr>
            <a:r>
              <a:rPr lang="pt-BR" sz="1600" b="1" dirty="0" smtClean="0"/>
              <a:t>Acontecimentos</a:t>
            </a:r>
            <a:r>
              <a:rPr lang="pt-BR" sz="1600" b="1" dirty="0" smtClean="0"/>
              <a:t>!</a:t>
            </a:r>
          </a:p>
          <a:p>
            <a:pPr algn="ctr">
              <a:buNone/>
            </a:pPr>
            <a:endParaRPr lang="pt-BR" sz="1600" b="1" dirty="0" smtClean="0"/>
          </a:p>
          <a:p>
            <a:pPr algn="just"/>
            <a:r>
              <a:rPr lang="pt-BR" sz="1150" b="1" dirty="0" smtClean="0"/>
              <a:t>Maria </a:t>
            </a:r>
            <a:r>
              <a:rPr lang="pt-BR" sz="1150" b="1" dirty="0" smtClean="0"/>
              <a:t>Antonia </a:t>
            </a:r>
            <a:r>
              <a:rPr lang="pt-BR" sz="1150" dirty="0" smtClean="0"/>
              <a:t>Moura Silva contou sua história de vida comunitária em treinamento para gerentes da Petrobras da Unidade do Rio de Janeiro dia 07 de dezembro/2012;</a:t>
            </a:r>
          </a:p>
          <a:p>
            <a:pPr algn="just"/>
            <a:r>
              <a:rPr lang="pt-BR" sz="1150" dirty="0" smtClean="0"/>
              <a:t>No dia 08 de dezembro/2012 aconteceu a </a:t>
            </a:r>
            <a:r>
              <a:rPr lang="pt-BR" sz="1150" b="1" dirty="0" smtClean="0"/>
              <a:t>Festa da Economia Solidária e da Cultura</a:t>
            </a:r>
            <a:r>
              <a:rPr lang="pt-BR" sz="1150" dirty="0" smtClean="0"/>
              <a:t>, em Vista Dourada, momento que festejou o aniversário de 04 anos do banco sol, apresentou os resultados do projeto da cadeia produtiva da bananeira, teve </a:t>
            </a:r>
            <a:r>
              <a:rPr lang="pt-BR" sz="1200" dirty="0" smtClean="0"/>
              <a:t>apresentações de capoeira e folia de Reis. Além disso, a festa possibilitou a comercialização de produtos da fibra da bananeira, bem como de outros produtos, como acarajé, pão caseiro, doces, banana chips, banana passas e bombom de banana;</a:t>
            </a:r>
          </a:p>
          <a:p>
            <a:pPr algn="just"/>
            <a:r>
              <a:rPr lang="pt-BR" sz="1200" dirty="0" smtClean="0"/>
              <a:t>As </a:t>
            </a:r>
            <a:r>
              <a:rPr lang="pt-BR" sz="1200" b="1" dirty="0" smtClean="0"/>
              <a:t>Mulheres do Sol </a:t>
            </a:r>
            <a:r>
              <a:rPr lang="pt-BR" sz="1200" dirty="0" smtClean="0"/>
              <a:t>se reuniram em dezembro/2012 para prestar conta do andamento dos acessos e das devoluções dos recursos do fundo solidário, pagar mensalidades, conversar também a respeito da confraternização.</a:t>
            </a:r>
            <a:endParaRPr lang="pt-BR" sz="1150" dirty="0" smtClean="0"/>
          </a:p>
          <a:p>
            <a:pPr algn="just"/>
            <a:r>
              <a:rPr lang="pt-BR" sz="1150" dirty="0" smtClean="0"/>
              <a:t>Associação </a:t>
            </a:r>
            <a:r>
              <a:rPr lang="pt-BR" sz="1150" b="1" dirty="0" smtClean="0"/>
              <a:t>Costumes Artes </a:t>
            </a:r>
            <a:r>
              <a:rPr lang="pt-BR" sz="1150" dirty="0" smtClean="0"/>
              <a:t>esteve representada em evento de Responsabilidade Social na Petrobras da unidade do Rio de Janeiro, através da associada </a:t>
            </a:r>
            <a:r>
              <a:rPr lang="pt-BR" sz="1150" b="1" dirty="0" smtClean="0"/>
              <a:t>Maria Auxiliadora </a:t>
            </a:r>
            <a:r>
              <a:rPr lang="pt-BR" sz="1150" dirty="0" smtClean="0"/>
              <a:t>que expôs e comercializou os produtos feitos da fibra com a </a:t>
            </a:r>
            <a:r>
              <a:rPr lang="pt-BR" sz="1150" dirty="0" smtClean="0"/>
              <a:t>bananeira pelas artesãs do território;</a:t>
            </a:r>
            <a:endParaRPr lang="pt-BR" sz="1150" dirty="0" smtClean="0"/>
          </a:p>
          <a:p>
            <a:pPr algn="just"/>
            <a:endParaRPr lang="pt-BR" sz="1150" dirty="0" smtClean="0">
              <a:solidFill>
                <a:schemeClr val="tx2">
                  <a:lumMod val="75000"/>
                </a:schemeClr>
              </a:solidFill>
            </a:endParaRPr>
          </a:p>
        </p:txBody>
      </p:sp>
      <p:sp>
        <p:nvSpPr>
          <p:cNvPr id="6" name="Espaço Reservado para Conteúdo 5"/>
          <p:cNvSpPr>
            <a:spLocks noGrp="1"/>
          </p:cNvSpPr>
          <p:nvPr>
            <p:ph sz="half" idx="2"/>
          </p:nvPr>
        </p:nvSpPr>
        <p:spPr>
          <a:xfrm>
            <a:off x="4572000" y="357166"/>
            <a:ext cx="4176464" cy="5160066"/>
          </a:xfrm>
        </p:spPr>
        <p:txBody>
          <a:bodyPr>
            <a:normAutofit fontScale="25000" lnSpcReduction="20000"/>
          </a:bodyPr>
          <a:lstStyle/>
          <a:p>
            <a:pPr algn="ctr">
              <a:buNone/>
            </a:pPr>
            <a:r>
              <a:rPr lang="pt-BR" sz="5200" b="1" dirty="0" smtClean="0"/>
              <a:t>Campanha Jogue Limpo com Nossa  Comunidade!</a:t>
            </a:r>
          </a:p>
          <a:p>
            <a:pPr algn="ctr">
              <a:buNone/>
            </a:pPr>
            <a:endParaRPr lang="pt-BR" sz="4800" u="sng" dirty="0" smtClean="0"/>
          </a:p>
          <a:p>
            <a:pPr marL="76200" indent="9525" algn="just">
              <a:buNone/>
            </a:pPr>
            <a:r>
              <a:rPr lang="pt-BR" sz="4800" dirty="0" smtClean="0"/>
              <a:t>	A campanha começou no mês de junho/2012 para divulgar o girassol e aumentar sua circulação nos comércios do território. Com atividade na Escola Estadual Theodomiro Ribeiro Coelho/Novo Horizonte.</a:t>
            </a:r>
          </a:p>
          <a:p>
            <a:pPr marL="72000" indent="6350" algn="just">
              <a:buNone/>
            </a:pPr>
            <a:r>
              <a:rPr lang="pt-BR" sz="4800" dirty="0" smtClean="0"/>
              <a:t>	A idéia da campanha é trocar garrafas pet pela moeda social/Girassol.     </a:t>
            </a:r>
          </a:p>
          <a:p>
            <a:pPr marL="76200" indent="9525" algn="just">
              <a:buNone/>
            </a:pPr>
            <a:r>
              <a:rPr lang="pt-BR" sz="4800" dirty="0" smtClean="0"/>
              <a:t>                	</a:t>
            </a:r>
          </a:p>
          <a:p>
            <a:pPr marL="76200" indent="9525" algn="just">
              <a:buNone/>
            </a:pPr>
            <a:r>
              <a:rPr lang="pt-BR" sz="4800" b="1" dirty="0" smtClean="0"/>
              <a:t>	</a:t>
            </a:r>
          </a:p>
          <a:p>
            <a:pPr marL="76200" indent="9525" algn="just">
              <a:buNone/>
            </a:pPr>
            <a:endParaRPr lang="pt-BR" sz="4800" b="1" dirty="0" smtClean="0"/>
          </a:p>
          <a:p>
            <a:pPr marL="85725" indent="0" algn="just">
              <a:buNone/>
            </a:pPr>
            <a:r>
              <a:rPr lang="pt-BR" sz="4800" dirty="0" smtClean="0"/>
              <a:t>A troca acontece na Casa Sol/Vista Dourada, segunda e quarta de 9h as 11h, terça e quinta de 14h as 16h.</a:t>
            </a:r>
          </a:p>
          <a:p>
            <a:pPr marL="85725" indent="0" algn="just">
              <a:buNone/>
            </a:pPr>
            <a:endParaRPr lang="pt-BR" sz="4800" dirty="0" smtClean="0"/>
          </a:p>
          <a:p>
            <a:pPr marL="85725" indent="0" algn="just">
              <a:buNone/>
            </a:pPr>
            <a:r>
              <a:rPr lang="pt-BR" sz="4800" dirty="0" smtClean="0"/>
              <a:t>O Meio ambiente agradece e nossa economia local também. Faça sua troca!</a:t>
            </a:r>
          </a:p>
          <a:p>
            <a:pPr marL="85725" indent="0" algn="just">
              <a:buNone/>
            </a:pPr>
            <a:endParaRPr lang="pt-BR" sz="4800" dirty="0" smtClean="0"/>
          </a:p>
          <a:p>
            <a:pPr marL="85725" indent="0" algn="just">
              <a:buNone/>
            </a:pPr>
            <a:r>
              <a:rPr lang="pt-BR" sz="4800" dirty="0" smtClean="0"/>
              <a:t>Existem vários comércios que aceitam o girassol, dentre eles destacam salão de beleza, restaurante, mercearia, supermercados desde de Vista Dourada,  Novo Horizonte, Vale dos Reis até Mucuri. Peça o Girassol de troco, contribua para nossa região desenvolver de forma solidária e sustentável.</a:t>
            </a:r>
          </a:p>
          <a:p>
            <a:pPr marL="180975" indent="19050" algn="ctr">
              <a:buNone/>
            </a:pPr>
            <a:endParaRPr lang="pt-BR" sz="4800" b="1" dirty="0" smtClean="0"/>
          </a:p>
          <a:p>
            <a:pPr marL="180975" indent="19050" algn="ctr">
              <a:buNone/>
            </a:pPr>
            <a:r>
              <a:rPr lang="pt-BR" sz="4800" b="1" dirty="0" smtClean="0"/>
              <a:t>Conheça mais o Girassol</a:t>
            </a:r>
            <a:endParaRPr lang="pt-BR" sz="4800" dirty="0" smtClean="0"/>
          </a:p>
          <a:p>
            <a:pPr marL="0" indent="0" algn="just">
              <a:buNone/>
            </a:pPr>
            <a:r>
              <a:rPr lang="pt-BR" sz="4800" dirty="0" smtClean="0"/>
              <a:t>É um moeda social que circula no território do sol, bairros da região 10  e parte da 13, contribui para que as riquezas locais fique na região. Fazendo com que ela  desenvolva, aqueça os comércios através do aumento da compra com girassol. Pois, o Girassol tem mesmo valo valor que real, ou seja, G$1,00 = R$1,00. </a:t>
            </a:r>
          </a:p>
          <a:p>
            <a:pPr marL="180975" indent="19050" algn="just">
              <a:buNone/>
            </a:pPr>
            <a:endParaRPr lang="pt-BR" sz="2100" dirty="0" smtClean="0"/>
          </a:p>
          <a:p>
            <a:pPr>
              <a:buNone/>
            </a:pPr>
            <a:r>
              <a:rPr lang="pt-BR" sz="3600" dirty="0" smtClean="0"/>
              <a:t/>
            </a:r>
            <a:br>
              <a:rPr lang="pt-BR" sz="3600" dirty="0" smtClean="0"/>
            </a:br>
            <a:r>
              <a:rPr lang="pt-BR" sz="3600" dirty="0" smtClean="0"/>
              <a:t/>
            </a:r>
            <a:br>
              <a:rPr lang="pt-BR" sz="3600" dirty="0" smtClean="0"/>
            </a:br>
            <a:endParaRPr lang="pt-BR" sz="3600" dirty="0"/>
          </a:p>
        </p:txBody>
      </p:sp>
      <p:sp>
        <p:nvSpPr>
          <p:cNvPr id="10" name="Retângulo 9"/>
          <p:cNvSpPr/>
          <p:nvPr/>
        </p:nvSpPr>
        <p:spPr>
          <a:xfrm>
            <a:off x="467544" y="5301208"/>
            <a:ext cx="3024336"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pt-BR" sz="1000" b="1" dirty="0" smtClean="0">
                <a:solidFill>
                  <a:schemeClr val="tx1"/>
                </a:solidFill>
              </a:rPr>
              <a:t>Realização</a:t>
            </a:r>
            <a:endParaRPr lang="pt-BR" sz="1000" b="1" dirty="0">
              <a:solidFill>
                <a:schemeClr val="tx1"/>
              </a:solidFill>
            </a:endParaRPr>
          </a:p>
        </p:txBody>
      </p:sp>
      <p:pic>
        <p:nvPicPr>
          <p:cNvPr id="2053" name="Picture 5" descr="logo Associação - curva"/>
          <p:cNvPicPr>
            <a:picLocks noChangeAspect="1" noChangeArrowheads="1"/>
          </p:cNvPicPr>
          <p:nvPr/>
        </p:nvPicPr>
        <p:blipFill>
          <a:blip r:embed="rId2" cstate="print"/>
          <a:srcRect/>
          <a:stretch>
            <a:fillRect/>
          </a:stretch>
        </p:blipFill>
        <p:spPr bwMode="auto">
          <a:xfrm>
            <a:off x="756238" y="5661249"/>
            <a:ext cx="1151466" cy="817300"/>
          </a:xfrm>
          <a:prstGeom prst="rect">
            <a:avLst/>
          </a:prstGeom>
          <a:noFill/>
          <a:ln w="9525">
            <a:noFill/>
            <a:miter lim="800000"/>
            <a:headEnd/>
            <a:tailEnd/>
          </a:ln>
        </p:spPr>
      </p:pic>
      <p:pic>
        <p:nvPicPr>
          <p:cNvPr id="2" name="Picture 2" descr="F:\Parceiros\Costumes Artes\2012\jpg\programa_cidadania_petrobras_governo_federal.tif"/>
          <p:cNvPicPr>
            <a:picLocks noChangeAspect="1" noChangeArrowheads="1"/>
          </p:cNvPicPr>
          <p:nvPr/>
        </p:nvPicPr>
        <p:blipFill>
          <a:blip r:embed="rId3" cstate="print"/>
          <a:srcRect/>
          <a:stretch>
            <a:fillRect/>
          </a:stretch>
        </p:blipFill>
        <p:spPr bwMode="auto">
          <a:xfrm>
            <a:off x="4644008" y="5723056"/>
            <a:ext cx="3843263" cy="658272"/>
          </a:xfrm>
          <a:prstGeom prst="rect">
            <a:avLst/>
          </a:prstGeom>
          <a:noFill/>
        </p:spPr>
      </p:pic>
      <p:sp>
        <p:nvSpPr>
          <p:cNvPr id="7" name="Retângulo 6"/>
          <p:cNvSpPr/>
          <p:nvPr/>
        </p:nvSpPr>
        <p:spPr>
          <a:xfrm>
            <a:off x="4788024" y="1772816"/>
            <a:ext cx="3960440" cy="43204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BR" b="1" dirty="0" smtClean="0">
                <a:solidFill>
                  <a:schemeClr val="tx1"/>
                </a:solidFill>
              </a:rPr>
              <a:t>15 GARRAFAS PET 2L= G$1,00 = R$1,00</a:t>
            </a:r>
            <a:endParaRPr lang="pt-BR" dirty="0" smtClean="0">
              <a:solidFill>
                <a:schemeClr val="tx1"/>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tx1"/>
          </a:solidFill>
        </a:ln>
      </a:spPr>
      <a:bodyPr rtlCol="0" anchor="ctr"/>
      <a:lstStyle>
        <a:defPPr algn="ctr">
          <a:defRPr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762</TotalTime>
  <Words>292</Words>
  <Application>Microsoft Office PowerPoint</Application>
  <PresentationFormat>Apresentação na tela (4:3)</PresentationFormat>
  <Paragraphs>54</Paragraphs>
  <Slides>2</Slides>
  <Notes>0</Notes>
  <HiddenSlides>0</HiddenSlides>
  <MMClips>0</MMClips>
  <ScaleCrop>false</ScaleCrop>
  <HeadingPairs>
    <vt:vector size="4" baseType="variant">
      <vt:variant>
        <vt:lpstr>Tema</vt:lpstr>
      </vt:variant>
      <vt:variant>
        <vt:i4>1</vt:i4>
      </vt:variant>
      <vt:variant>
        <vt:lpstr>Títulos de slides</vt:lpstr>
      </vt:variant>
      <vt:variant>
        <vt:i4>2</vt:i4>
      </vt:variant>
    </vt:vector>
  </HeadingPairs>
  <TitlesOfParts>
    <vt:vector size="3" baseType="lpstr">
      <vt:lpstr>Tema do Office</vt:lpstr>
      <vt:lpstr>INFORMATIVO – Casa Sol  </vt:lpstr>
      <vt:lpstr>Slide 2</vt:lpstr>
    </vt:vector>
  </TitlesOfParts>
  <Company>user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Administrador</cp:lastModifiedBy>
  <cp:revision>144</cp:revision>
  <dcterms:created xsi:type="dcterms:W3CDTF">2012-05-31T13:32:14Z</dcterms:created>
  <dcterms:modified xsi:type="dcterms:W3CDTF">2013-01-18T19:47:07Z</dcterms:modified>
</cp:coreProperties>
</file>